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57" r:id="rId3"/>
    <p:sldId id="268" r:id="rId4"/>
    <p:sldId id="258" r:id="rId5"/>
    <p:sldId id="259" r:id="rId6"/>
    <p:sldId id="262" r:id="rId7"/>
    <p:sldId id="261" r:id="rId8"/>
    <p:sldId id="269" r:id="rId9"/>
    <p:sldId id="274" r:id="rId10"/>
    <p:sldId id="275" r:id="rId11"/>
    <p:sldId id="276" r:id="rId12"/>
    <p:sldId id="263" r:id="rId13"/>
    <p:sldId id="264" r:id="rId14"/>
    <p:sldId id="266" r:id="rId15"/>
    <p:sldId id="26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E4B48A-6994-4EA3-9537-3926C72957C6}" type="datetimeFigureOut">
              <a:rPr lang="en-US" smtClean="0"/>
              <a:t>9/26/2017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E16175-3B63-4263-BE0F-2205A4843685}"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Quick examples of types of technology requested and approved.</a:t>
            </a:r>
          </a:p>
        </p:txBody>
      </p:sp>
      <p:sp>
        <p:nvSpPr>
          <p:cNvPr id="4" name="Slide Number Placeholder 3"/>
          <p:cNvSpPr>
            <a:spLocks noGrp="1"/>
          </p:cNvSpPr>
          <p:nvPr>
            <p:ph type="sldNum" sz="quarter" idx="10"/>
          </p:nvPr>
        </p:nvSpPr>
        <p:spPr/>
        <p:txBody>
          <a:bodyPr/>
          <a:lstStyle/>
          <a:p>
            <a:fld id="{84E16175-3B63-4263-BE0F-2205A4843685}" type="slidenum">
              <a:rPr lang="en-US" smtClean="0"/>
              <a:t>2</a:t>
            </a:fld>
            <a:endParaRPr lang="en-US"/>
          </a:p>
        </p:txBody>
      </p:sp>
    </p:spTree>
    <p:extLst>
      <p:ext uri="{BB962C8B-B14F-4D97-AF65-F5344CB8AC3E}">
        <p14:creationId xmlns:p14="http://schemas.microsoft.com/office/powerpoint/2010/main" val="4140749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Yearly conference - Accommodations and Modifications - Low-Tech to High-Tech AT.</a:t>
            </a:r>
            <a:r>
              <a:rPr lang="en-US" baseline="0"/>
              <a:t>  </a:t>
            </a:r>
            <a:r>
              <a:rPr lang="en-US"/>
              <a:t>Topics include Google Classroom, Apple iPad tricks and tools, computer access, visual strategies, PECS, PODD, sensory processing, behavior modification, SETT Framework, Snap Media Lending Library.</a:t>
            </a:r>
          </a:p>
          <a:p>
            <a:endParaRPr lang="en-US"/>
          </a:p>
          <a:p>
            <a:r>
              <a:rPr lang="en-US"/>
              <a:t>Promote SNAP media, purchase items for trial through SNAP media.</a:t>
            </a:r>
          </a:p>
          <a:p>
            <a:endParaRPr lang="en-US"/>
          </a:p>
          <a:p>
            <a:endParaRPr lang="en-US"/>
          </a:p>
          <a:p>
            <a:endParaRPr lang="en-US"/>
          </a:p>
        </p:txBody>
      </p:sp>
      <p:sp>
        <p:nvSpPr>
          <p:cNvPr id="4" name="Slide Number Placeholder 3"/>
          <p:cNvSpPr>
            <a:spLocks noGrp="1"/>
          </p:cNvSpPr>
          <p:nvPr>
            <p:ph type="sldNum" sz="quarter" idx="10"/>
          </p:nvPr>
        </p:nvSpPr>
        <p:spPr/>
        <p:txBody>
          <a:bodyPr/>
          <a:lstStyle/>
          <a:p>
            <a:fld id="{84E16175-3B63-4263-BE0F-2205A4843685}" type="slidenum">
              <a:rPr lang="en-US" smtClean="0"/>
              <a:t>4</a:t>
            </a:fld>
            <a:endParaRPr lang="en-US"/>
          </a:p>
        </p:txBody>
      </p:sp>
    </p:spTree>
    <p:extLst>
      <p:ext uri="{BB962C8B-B14F-4D97-AF65-F5344CB8AC3E}">
        <p14:creationId xmlns:p14="http://schemas.microsoft.com/office/powerpoint/2010/main" val="3420863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Example</a:t>
            </a:r>
            <a:r>
              <a:rPr lang="en-US" baseline="0"/>
              <a:t> 1:  Andrea’s story – Words for Life</a:t>
            </a:r>
          </a:p>
          <a:p>
            <a:r>
              <a:rPr lang="en-US" baseline="0"/>
              <a:t>Example 2:  Michele’s story</a:t>
            </a:r>
            <a:endParaRPr lang="en-US"/>
          </a:p>
        </p:txBody>
      </p:sp>
      <p:sp>
        <p:nvSpPr>
          <p:cNvPr id="4" name="Slide Number Placeholder 3"/>
          <p:cNvSpPr>
            <a:spLocks noGrp="1"/>
          </p:cNvSpPr>
          <p:nvPr>
            <p:ph type="sldNum" sz="quarter" idx="10"/>
          </p:nvPr>
        </p:nvSpPr>
        <p:spPr/>
        <p:txBody>
          <a:bodyPr/>
          <a:lstStyle/>
          <a:p>
            <a:fld id="{84E16175-3B63-4263-BE0F-2205A4843685}" type="slidenum">
              <a:rPr lang="en-US" smtClean="0"/>
              <a:t>6</a:t>
            </a:fld>
            <a:endParaRPr lang="en-US"/>
          </a:p>
        </p:txBody>
      </p:sp>
    </p:spTree>
    <p:extLst>
      <p:ext uri="{BB962C8B-B14F-4D97-AF65-F5344CB8AC3E}">
        <p14:creationId xmlns:p14="http://schemas.microsoft.com/office/powerpoint/2010/main" val="732660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AT must be addressed on the IEP.  Need someone who is knowledgeable on AT to be in compliance</a:t>
            </a:r>
            <a:r>
              <a:rPr lang="en-US" baseline="0"/>
              <a:t> of the law.  By having representation you are being proactive in having a point person to contact to be in compliance in the federal mandate.   3020 Authority 20 USC 140 (1) </a:t>
            </a:r>
            <a:endParaRPr lang="en-US"/>
          </a:p>
          <a:p>
            <a:endParaRPr lang="en-US"/>
          </a:p>
          <a:p>
            <a:r>
              <a:rPr lang="en-US"/>
              <a:t>Failure story:</a:t>
            </a:r>
            <a:r>
              <a:rPr lang="en-US" baseline="0"/>
              <a:t>  IEP team wrote in IEP in December that they were going to trial a device, but the AT team wasn’t contacted until the middle of February.   The local needed a liaison to walk them through the process.     </a:t>
            </a:r>
          </a:p>
          <a:p>
            <a:r>
              <a:rPr lang="en-US" baseline="0"/>
              <a:t>Gull Lake example:  Gull Lake did their own thing, when student transitioned to a different program, technology did not follow him</a:t>
            </a:r>
            <a:endParaRPr lang="en-US"/>
          </a:p>
        </p:txBody>
      </p:sp>
      <p:sp>
        <p:nvSpPr>
          <p:cNvPr id="4" name="Slide Number Placeholder 3"/>
          <p:cNvSpPr>
            <a:spLocks noGrp="1"/>
          </p:cNvSpPr>
          <p:nvPr>
            <p:ph type="sldNum" sz="quarter" idx="10"/>
          </p:nvPr>
        </p:nvSpPr>
        <p:spPr/>
        <p:txBody>
          <a:bodyPr/>
          <a:lstStyle/>
          <a:p>
            <a:fld id="{84E16175-3B63-4263-BE0F-2205A4843685}" type="slidenum">
              <a:rPr lang="en-US" smtClean="0"/>
              <a:t>7</a:t>
            </a:fld>
            <a:endParaRPr lang="en-US"/>
          </a:p>
        </p:txBody>
      </p:sp>
    </p:spTree>
    <p:extLst>
      <p:ext uri="{BB962C8B-B14F-4D97-AF65-F5344CB8AC3E}">
        <p14:creationId xmlns:p14="http://schemas.microsoft.com/office/powerpoint/2010/main" val="2990983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Website – where on website, what is on website (application, SETT, flow chart)</a:t>
            </a:r>
          </a:p>
          <a:p>
            <a:r>
              <a:rPr lang="en-US"/>
              <a:t>SETT framework – for more information go to website – this helps us determine what AT is working and/or not working for individual students. </a:t>
            </a:r>
            <a:r>
              <a:rPr lang="en-US" baseline="0"/>
              <a:t> </a:t>
            </a:r>
            <a:r>
              <a:rPr lang="en-US"/>
              <a:t>Helpful to have AT committee member run the SETT framework for neutrality, keeps the team on track, solution focused, more objective ideas, aware of district policies and processes</a:t>
            </a:r>
          </a:p>
          <a:p>
            <a:endParaRPr lang="en-US"/>
          </a:p>
        </p:txBody>
      </p:sp>
      <p:sp>
        <p:nvSpPr>
          <p:cNvPr id="4" name="Slide Number Placeholder 3"/>
          <p:cNvSpPr>
            <a:spLocks noGrp="1"/>
          </p:cNvSpPr>
          <p:nvPr>
            <p:ph type="sldNum" sz="quarter" idx="10"/>
          </p:nvPr>
        </p:nvSpPr>
        <p:spPr/>
        <p:txBody>
          <a:bodyPr/>
          <a:lstStyle/>
          <a:p>
            <a:fld id="{84E16175-3B63-4263-BE0F-2205A4843685}" type="slidenum">
              <a:rPr lang="en-US" smtClean="0"/>
              <a:t>13</a:t>
            </a:fld>
            <a:endParaRPr lang="en-US"/>
          </a:p>
        </p:txBody>
      </p:sp>
    </p:spTree>
    <p:extLst>
      <p:ext uri="{BB962C8B-B14F-4D97-AF65-F5344CB8AC3E}">
        <p14:creationId xmlns:p14="http://schemas.microsoft.com/office/powerpoint/2010/main" val="3866326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Recommendation:</a:t>
            </a:r>
            <a:r>
              <a:rPr lang="en-US" baseline="0"/>
              <a:t>  ½ day at county-wide level, ½ day serving their building or district, plus any additional time needed for meeting with their district team.</a:t>
            </a:r>
          </a:p>
          <a:p>
            <a:endParaRPr lang="en-US"/>
          </a:p>
          <a:p>
            <a:r>
              <a:rPr lang="en-US"/>
              <a:t>Eventually we would like a rep from every building that doesn’t necessarily come to the monthly meetings, but acts together as a team for that district.  With a goal of building capacity within in each district to support their teams.</a:t>
            </a:r>
          </a:p>
        </p:txBody>
      </p:sp>
      <p:sp>
        <p:nvSpPr>
          <p:cNvPr id="4" name="Slide Number Placeholder 3"/>
          <p:cNvSpPr>
            <a:spLocks noGrp="1"/>
          </p:cNvSpPr>
          <p:nvPr>
            <p:ph type="sldNum" sz="quarter" idx="10"/>
          </p:nvPr>
        </p:nvSpPr>
        <p:spPr/>
        <p:txBody>
          <a:bodyPr/>
          <a:lstStyle/>
          <a:p>
            <a:fld id="{84E16175-3B63-4263-BE0F-2205A4843685}" type="slidenum">
              <a:rPr lang="en-US" smtClean="0"/>
              <a:t>14</a:t>
            </a:fld>
            <a:endParaRPr lang="en-US"/>
          </a:p>
        </p:txBody>
      </p:sp>
    </p:spTree>
    <p:extLst>
      <p:ext uri="{BB962C8B-B14F-4D97-AF65-F5344CB8AC3E}">
        <p14:creationId xmlns:p14="http://schemas.microsoft.com/office/powerpoint/2010/main" val="2055156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9/26/2017</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DE6118-2437-4B30-8E3C-4D2BE6020583}" type="datetimeFigureOut">
              <a:rPr lang="en-US" dirty="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DE6118-2437-4B30-8E3C-4D2BE6020583}" type="datetimeFigureOut">
              <a:rPr lang="en-US" dirty="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DE6118-2437-4B30-8E3C-4D2BE6020583}" type="datetimeFigureOut">
              <a:rPr lang="en-US" dirty="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9/26/2017</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7DE6118-2437-4B30-8E3C-4D2BE6020583}" type="datetimeFigureOut">
              <a:rPr lang="en-US" dirty="0"/>
              <a:t>9/26/2017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7DE6118-2437-4B30-8E3C-4D2BE6020583}" type="datetimeFigureOut">
              <a:rPr lang="en-US" dirty="0"/>
              <a:t>9/26/2017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7DE6118-2437-4B30-8E3C-4D2BE6020583}" type="datetimeFigureOut">
              <a:rPr lang="en-US" dirty="0"/>
              <a:t>9/26/2017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9/26/2017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9/26/2017</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9/26/2017</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9/26/2017</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tina.tribu@kresa.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4724" y="2260541"/>
            <a:ext cx="6872805" cy="1747323"/>
          </a:xfrm>
          <a:prstGeom prst="rect">
            <a:avLst/>
          </a:prstGeom>
        </p:spPr>
      </p:pic>
    </p:spTree>
    <p:extLst>
      <p:ext uri="{BB962C8B-B14F-4D97-AF65-F5344CB8AC3E}">
        <p14:creationId xmlns:p14="http://schemas.microsoft.com/office/powerpoint/2010/main" val="691271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Why is district representation important?</a:t>
            </a:r>
          </a:p>
        </p:txBody>
      </p:sp>
      <p:sp>
        <p:nvSpPr>
          <p:cNvPr id="3" name="Content Placeholder 2"/>
          <p:cNvSpPr>
            <a:spLocks noGrp="1"/>
          </p:cNvSpPr>
          <p:nvPr>
            <p:ph idx="1"/>
          </p:nvPr>
        </p:nvSpPr>
        <p:spPr/>
        <p:txBody>
          <a:bodyPr>
            <a:normAutofit/>
          </a:bodyPr>
          <a:lstStyle/>
          <a:p>
            <a:pPr marL="0" indent="0">
              <a:buNone/>
            </a:pPr>
            <a:endParaRPr lang="en-US" sz="2800"/>
          </a:p>
          <a:p>
            <a:pPr marL="0" indent="0">
              <a:buNone/>
            </a:pPr>
            <a:endParaRPr lang="en-US" sz="2800"/>
          </a:p>
          <a:p>
            <a:pPr marL="0" indent="0">
              <a:buNone/>
            </a:pPr>
            <a:r>
              <a:rPr lang="en-US" sz="2800"/>
              <a:t>Keep district personnel informed on current assistive technology </a:t>
            </a:r>
          </a:p>
        </p:txBody>
      </p:sp>
    </p:spTree>
    <p:extLst>
      <p:ext uri="{BB962C8B-B14F-4D97-AF65-F5344CB8AC3E}">
        <p14:creationId xmlns:p14="http://schemas.microsoft.com/office/powerpoint/2010/main" val="192233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Why is district representation important?</a:t>
            </a:r>
          </a:p>
        </p:txBody>
      </p:sp>
      <p:sp>
        <p:nvSpPr>
          <p:cNvPr id="3" name="Content Placeholder 2"/>
          <p:cNvSpPr>
            <a:spLocks noGrp="1"/>
          </p:cNvSpPr>
          <p:nvPr>
            <p:ph idx="1"/>
          </p:nvPr>
        </p:nvSpPr>
        <p:spPr/>
        <p:txBody>
          <a:bodyPr>
            <a:normAutofit/>
          </a:bodyPr>
          <a:lstStyle/>
          <a:p>
            <a:pPr marL="0" indent="0">
              <a:buNone/>
            </a:pPr>
            <a:endParaRPr lang="en-US" sz="2800"/>
          </a:p>
          <a:p>
            <a:pPr marL="0" indent="0">
              <a:buNone/>
            </a:pPr>
            <a:endParaRPr lang="en-US" sz="2800"/>
          </a:p>
          <a:p>
            <a:pPr marL="0" indent="0">
              <a:buNone/>
            </a:pPr>
            <a:r>
              <a:rPr lang="en-US" sz="2800"/>
              <a:t>The knowledge of the team is greater than the knowledge of the individual </a:t>
            </a:r>
          </a:p>
        </p:txBody>
      </p:sp>
    </p:spTree>
    <p:extLst>
      <p:ext uri="{BB962C8B-B14F-4D97-AF65-F5344CB8AC3E}">
        <p14:creationId xmlns:p14="http://schemas.microsoft.com/office/powerpoint/2010/main" val="3691415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Which districts currently have representation?</a:t>
            </a:r>
          </a:p>
        </p:txBody>
      </p:sp>
      <p:sp>
        <p:nvSpPr>
          <p:cNvPr id="3" name="Content Placeholder 2"/>
          <p:cNvSpPr>
            <a:spLocks noGrp="1"/>
          </p:cNvSpPr>
          <p:nvPr>
            <p:ph sz="half" idx="1"/>
          </p:nvPr>
        </p:nvSpPr>
        <p:spPr/>
        <p:txBody>
          <a:bodyPr vert="horz" lIns="91440" tIns="45720" rIns="91440" bIns="45720" rtlCol="0" anchor="t">
            <a:normAutofit/>
          </a:bodyPr>
          <a:lstStyle/>
          <a:p>
            <a:pPr marL="0" indent="0">
              <a:buNone/>
            </a:pPr>
            <a:r>
              <a:rPr lang="en-US"/>
              <a:t>Currently Represented 2016-2017:</a:t>
            </a:r>
          </a:p>
          <a:p>
            <a:r>
              <a:rPr lang="en-US"/>
              <a:t>Kalamazoo RESA</a:t>
            </a:r>
          </a:p>
          <a:p>
            <a:r>
              <a:rPr lang="en-US"/>
              <a:t>Kalamazoo</a:t>
            </a:r>
          </a:p>
          <a:p>
            <a:r>
              <a:rPr lang="en-US"/>
              <a:t>Portage</a:t>
            </a:r>
          </a:p>
          <a:p>
            <a:r>
              <a:rPr lang="en-US"/>
              <a:t>Vicksburg (intermittent)</a:t>
            </a:r>
          </a:p>
        </p:txBody>
      </p:sp>
      <p:sp>
        <p:nvSpPr>
          <p:cNvPr id="4" name="Content Placeholder 3"/>
          <p:cNvSpPr>
            <a:spLocks noGrp="1"/>
          </p:cNvSpPr>
          <p:nvPr>
            <p:ph sz="half" idx="2"/>
          </p:nvPr>
        </p:nvSpPr>
        <p:spPr/>
        <p:txBody>
          <a:bodyPr vert="horz" lIns="91440" tIns="45720" rIns="91440" bIns="45720" rtlCol="0" anchor="t">
            <a:normAutofit/>
          </a:bodyPr>
          <a:lstStyle/>
          <a:p>
            <a:pPr marL="0" indent="0">
              <a:buNone/>
            </a:pPr>
            <a:r>
              <a:rPr lang="en-US"/>
              <a:t>Tentatively Represented 2017-2018:</a:t>
            </a:r>
          </a:p>
          <a:p>
            <a:r>
              <a:rPr lang="en-US">
                <a:solidFill>
                  <a:srgbClr val="191B0E"/>
                </a:solidFill>
              </a:rPr>
              <a:t>Kalamazoo RESA</a:t>
            </a:r>
            <a:r>
              <a:rPr lang="en-US">
                <a:solidFill>
                  <a:srgbClr val="000000"/>
                </a:solidFill>
              </a:rPr>
              <a:t> </a:t>
            </a:r>
            <a:endParaRPr lang="en-US">
              <a:solidFill>
                <a:schemeClr val="tx1"/>
              </a:solidFill>
            </a:endParaRPr>
          </a:p>
          <a:p>
            <a:r>
              <a:rPr lang="en-US">
                <a:solidFill>
                  <a:srgbClr val="191B0E"/>
                </a:solidFill>
              </a:rPr>
              <a:t>Portage</a:t>
            </a:r>
            <a:r>
              <a:rPr lang="en-US">
                <a:solidFill>
                  <a:srgbClr val="000000"/>
                </a:solidFill>
              </a:rPr>
              <a:t> </a:t>
            </a:r>
            <a:endParaRPr lang="en-US">
              <a:solidFill>
                <a:schemeClr val="tx1"/>
              </a:solidFill>
            </a:endParaRPr>
          </a:p>
          <a:p>
            <a:r>
              <a:rPr lang="en-US"/>
              <a:t>Parchment</a:t>
            </a:r>
            <a:endParaRPr lang="en-US">
              <a:solidFill>
                <a:schemeClr val="tx1"/>
              </a:solidFill>
            </a:endParaRPr>
          </a:p>
          <a:p>
            <a:r>
              <a:rPr lang="en-US"/>
              <a:t>Vicksburg</a:t>
            </a:r>
          </a:p>
          <a:p>
            <a:pPr marL="0" indent="0">
              <a:buNone/>
            </a:pPr>
            <a:endParaRPr lang="en-US"/>
          </a:p>
          <a:p>
            <a:pPr marL="0" indent="0">
              <a:buNone/>
            </a:pPr>
            <a:endParaRPr lang="en-US"/>
          </a:p>
        </p:txBody>
      </p:sp>
    </p:spTree>
    <p:extLst>
      <p:ext uri="{BB962C8B-B14F-4D97-AF65-F5344CB8AC3E}">
        <p14:creationId xmlns:p14="http://schemas.microsoft.com/office/powerpoint/2010/main" val="2305614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AT Request Process</a:t>
            </a:r>
          </a:p>
        </p:txBody>
      </p:sp>
      <p:sp>
        <p:nvSpPr>
          <p:cNvPr id="3" name="Content Placeholder 2"/>
          <p:cNvSpPr>
            <a:spLocks noGrp="1"/>
          </p:cNvSpPr>
          <p:nvPr>
            <p:ph idx="1"/>
          </p:nvPr>
        </p:nvSpPr>
        <p:spPr/>
        <p:txBody>
          <a:bodyPr>
            <a:normAutofit fontScale="92500" lnSpcReduction="10000"/>
          </a:bodyPr>
          <a:lstStyle/>
          <a:p>
            <a:r>
              <a:rPr lang="en-US"/>
              <a:t>Must be $500 or greater</a:t>
            </a:r>
          </a:p>
          <a:p>
            <a:endParaRPr lang="en-US"/>
          </a:p>
          <a:p>
            <a:r>
              <a:rPr lang="en-US"/>
              <a:t>Collect baseline data</a:t>
            </a:r>
          </a:p>
          <a:p>
            <a:endParaRPr lang="en-US"/>
          </a:p>
          <a:p>
            <a:r>
              <a:rPr lang="en-US"/>
              <a:t>Determine student need by utilizing SETT Framework</a:t>
            </a:r>
          </a:p>
          <a:p>
            <a:endParaRPr lang="en-US"/>
          </a:p>
          <a:p>
            <a:r>
              <a:rPr lang="en-US"/>
              <a:t>Assist with proposal paperwork/data collection</a:t>
            </a:r>
          </a:p>
          <a:p>
            <a:endParaRPr lang="en-US"/>
          </a:p>
          <a:p>
            <a:r>
              <a:rPr lang="en-US"/>
              <a:t>Formulate implementation plan</a:t>
            </a:r>
          </a:p>
          <a:p>
            <a:endParaRPr lang="en-US"/>
          </a:p>
          <a:p>
            <a:endParaRPr lang="en-US"/>
          </a:p>
          <a:p>
            <a:endParaRPr lang="en-US"/>
          </a:p>
        </p:txBody>
      </p:sp>
    </p:spTree>
    <p:extLst>
      <p:ext uri="{BB962C8B-B14F-4D97-AF65-F5344CB8AC3E}">
        <p14:creationId xmlns:p14="http://schemas.microsoft.com/office/powerpoint/2010/main" val="2746799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AT Team Recommendations</a:t>
            </a:r>
          </a:p>
        </p:txBody>
      </p:sp>
      <p:sp>
        <p:nvSpPr>
          <p:cNvPr id="3" name="Content Placeholder 2"/>
          <p:cNvSpPr>
            <a:spLocks noGrp="1"/>
          </p:cNvSpPr>
          <p:nvPr>
            <p:ph idx="1"/>
          </p:nvPr>
        </p:nvSpPr>
        <p:spPr/>
        <p:txBody>
          <a:bodyPr>
            <a:normAutofit fontScale="92500" lnSpcReduction="20000"/>
          </a:bodyPr>
          <a:lstStyle/>
          <a:p>
            <a:r>
              <a:rPr lang="en-US" sz="2400"/>
              <a:t>Each district designates one person from their district to be an AT representative</a:t>
            </a:r>
          </a:p>
          <a:p>
            <a:endParaRPr lang="en-US" sz="2400"/>
          </a:p>
          <a:p>
            <a:r>
              <a:rPr lang="en-US" sz="2400"/>
              <a:t>The representative is allowed time in their schedule to attend the monthly AT meeting</a:t>
            </a:r>
          </a:p>
          <a:p>
            <a:endParaRPr lang="en-US" sz="2400"/>
          </a:p>
          <a:p>
            <a:r>
              <a:rPr lang="en-US" sz="2400"/>
              <a:t>The representative has time allotted in their schedule to work with school personnel in their district on AT related issues</a:t>
            </a:r>
          </a:p>
          <a:p>
            <a:endParaRPr lang="en-US" sz="2400"/>
          </a:p>
          <a:p>
            <a:r>
              <a:rPr lang="en-US" sz="2400"/>
              <a:t>Long term goal – each district has a district AT team for their district</a:t>
            </a:r>
          </a:p>
        </p:txBody>
      </p:sp>
    </p:spTree>
    <p:extLst>
      <p:ext uri="{BB962C8B-B14F-4D97-AF65-F5344CB8AC3E}">
        <p14:creationId xmlns:p14="http://schemas.microsoft.com/office/powerpoint/2010/main" val="3674127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District Representation</a:t>
            </a:r>
          </a:p>
        </p:txBody>
      </p:sp>
      <p:sp>
        <p:nvSpPr>
          <p:cNvPr id="3" name="Content Placeholder 2"/>
          <p:cNvSpPr>
            <a:spLocks noGrp="1"/>
          </p:cNvSpPr>
          <p:nvPr>
            <p:ph idx="1"/>
          </p:nvPr>
        </p:nvSpPr>
        <p:spPr>
          <a:xfrm>
            <a:off x="1371600" y="2286000"/>
            <a:ext cx="9854418" cy="3581400"/>
          </a:xfrm>
        </p:spPr>
        <p:txBody>
          <a:bodyPr/>
          <a:lstStyle/>
          <a:p>
            <a:pPr marL="0" indent="0">
              <a:buNone/>
            </a:pPr>
            <a:endParaRPr lang="en-US" sz="2800" dirty="0"/>
          </a:p>
          <a:p>
            <a:pPr marL="0" indent="0">
              <a:buNone/>
            </a:pPr>
            <a:r>
              <a:rPr lang="en-US" sz="2800" dirty="0"/>
              <a:t>When you have a district representative to add to the County-Wide AT team, please contact Tina </a:t>
            </a:r>
            <a:r>
              <a:rPr lang="en-US" sz="2800" dirty="0" err="1"/>
              <a:t>Tribu</a:t>
            </a:r>
            <a:r>
              <a:rPr lang="en-US" sz="2800" dirty="0"/>
              <a:t> at </a:t>
            </a:r>
            <a:r>
              <a:rPr lang="en-US" sz="2800" dirty="0">
                <a:hlinkClick r:id="rId2"/>
              </a:rPr>
              <a:t>tina.tribu@kresa.org</a:t>
            </a:r>
            <a:r>
              <a:rPr lang="en-US" sz="2800" dirty="0"/>
              <a:t> or 250-9260.</a:t>
            </a:r>
          </a:p>
          <a:p>
            <a:endParaRPr lang="en-US" dirty="0"/>
          </a:p>
        </p:txBody>
      </p:sp>
    </p:spTree>
    <p:extLst>
      <p:ext uri="{BB962C8B-B14F-4D97-AF65-F5344CB8AC3E}">
        <p14:creationId xmlns:p14="http://schemas.microsoft.com/office/powerpoint/2010/main" val="1699793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Our Mission:</a:t>
            </a:r>
          </a:p>
        </p:txBody>
      </p:sp>
      <p:sp>
        <p:nvSpPr>
          <p:cNvPr id="3" name="Content Placeholder 2"/>
          <p:cNvSpPr>
            <a:spLocks noGrp="1"/>
          </p:cNvSpPr>
          <p:nvPr>
            <p:ph idx="1"/>
          </p:nvPr>
        </p:nvSpPr>
        <p:spPr/>
        <p:txBody>
          <a:bodyPr>
            <a:normAutofit/>
          </a:bodyPr>
          <a:lstStyle/>
          <a:p>
            <a:r>
              <a:rPr lang="en-US" sz="3600"/>
              <a:t>To work as a team supporting and collaborating with educators and students to promote independence in all areas of education through assistive technology</a:t>
            </a:r>
          </a:p>
        </p:txBody>
      </p:sp>
    </p:spTree>
    <p:extLst>
      <p:ext uri="{BB962C8B-B14F-4D97-AF65-F5344CB8AC3E}">
        <p14:creationId xmlns:p14="http://schemas.microsoft.com/office/powerpoint/2010/main" val="353466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Why does the team exist?</a:t>
            </a:r>
          </a:p>
        </p:txBody>
      </p:sp>
      <p:sp>
        <p:nvSpPr>
          <p:cNvPr id="3" name="Content Placeholder 2"/>
          <p:cNvSpPr>
            <a:spLocks noGrp="1"/>
          </p:cNvSpPr>
          <p:nvPr>
            <p:ph idx="1"/>
          </p:nvPr>
        </p:nvSpPr>
        <p:spPr>
          <a:xfrm>
            <a:off x="1371600" y="1967345"/>
            <a:ext cx="10113818" cy="4571999"/>
          </a:xfrm>
        </p:spPr>
        <p:txBody>
          <a:bodyPr>
            <a:normAutofit/>
          </a:bodyPr>
          <a:lstStyle/>
          <a:p>
            <a:pPr marL="0" indent="0">
              <a:buNone/>
            </a:pPr>
            <a:r>
              <a:rPr lang="en-US" b="1"/>
              <a:t>Related IDEA Federal Regulations § 300.105 Assistive technology. </a:t>
            </a:r>
            <a:endParaRPr lang="en-US" sz="2400"/>
          </a:p>
          <a:p>
            <a:pPr marL="0" lvl="0" indent="0">
              <a:buNone/>
            </a:pPr>
            <a:r>
              <a:rPr lang="en-US"/>
              <a:t>(a)  Each public agency must ensure that assistive technology devices or assistive technology services, or both, as those terms are defined in §§ 300.5 and 300.6, respectively, are made available to a child with a disability if required as a part of the child’s— </a:t>
            </a:r>
            <a:endParaRPr lang="en-US" sz="2400"/>
          </a:p>
          <a:p>
            <a:pPr lvl="1"/>
            <a:r>
              <a:rPr lang="en-US"/>
              <a:t>(1)  Special education under § 300.36; </a:t>
            </a:r>
            <a:endParaRPr lang="en-US" sz="2400"/>
          </a:p>
          <a:p>
            <a:pPr lvl="1"/>
            <a:r>
              <a:rPr lang="en-US"/>
              <a:t>(2)  Related services under § 300.34; or </a:t>
            </a:r>
            <a:endParaRPr lang="en-US" sz="2400"/>
          </a:p>
          <a:p>
            <a:pPr lvl="1"/>
            <a:r>
              <a:rPr lang="en-US"/>
              <a:t>(3)  Supplementary aids and services under §§ 300.38 and 300.114(a)(2)(ii). </a:t>
            </a:r>
            <a:endParaRPr lang="en-US" sz="2400"/>
          </a:p>
          <a:p>
            <a:pPr marL="0" lvl="0" indent="0">
              <a:buNone/>
            </a:pPr>
            <a:r>
              <a:rPr lang="en-US"/>
              <a:t>(b)  On a case-by-case basis, the use of school-purchased assistive technology devices in a child’s home or in other settings is required if the child’s IEP Team determines that the child needs access to those devices in order to receive FAPE. (Approved by the Office of Management and Budget under control number 1820–0030)  </a:t>
            </a:r>
          </a:p>
        </p:txBody>
      </p:sp>
    </p:spTree>
    <p:extLst>
      <p:ext uri="{BB962C8B-B14F-4D97-AF65-F5344CB8AC3E}">
        <p14:creationId xmlns:p14="http://schemas.microsoft.com/office/powerpoint/2010/main" val="1542383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do we do?</a:t>
            </a:r>
          </a:p>
        </p:txBody>
      </p:sp>
      <p:sp>
        <p:nvSpPr>
          <p:cNvPr id="3" name="Content Placeholder 2"/>
          <p:cNvSpPr>
            <a:spLocks noGrp="1"/>
          </p:cNvSpPr>
          <p:nvPr>
            <p:ph idx="1"/>
          </p:nvPr>
        </p:nvSpPr>
        <p:spPr/>
        <p:txBody>
          <a:bodyPr/>
          <a:lstStyle/>
          <a:p>
            <a:r>
              <a:rPr lang="en-US"/>
              <a:t>Provide professional development for people working with students with special needs</a:t>
            </a:r>
          </a:p>
          <a:p>
            <a:r>
              <a:rPr lang="en-US"/>
              <a:t>Collaborate with SNAP Media</a:t>
            </a:r>
          </a:p>
          <a:p>
            <a:r>
              <a:rPr lang="en-US"/>
              <a:t>Educate and empower the local districts to implement AT effectively</a:t>
            </a:r>
          </a:p>
          <a:p>
            <a:r>
              <a:rPr lang="en-US"/>
              <a:t>Give presentations to parent groups regarding AT</a:t>
            </a:r>
          </a:p>
          <a:p>
            <a:r>
              <a:rPr lang="en-US"/>
              <a:t>Serve as liaisons to local districts to educate and support teams when making AT decisions</a:t>
            </a:r>
          </a:p>
          <a:p>
            <a:r>
              <a:rPr lang="en-US"/>
              <a:t>Continually educate AT team members regarding current assistive technology </a:t>
            </a:r>
          </a:p>
          <a:p>
            <a:endParaRPr lang="en-US"/>
          </a:p>
        </p:txBody>
      </p:sp>
    </p:spTree>
    <p:extLst>
      <p:ext uri="{BB962C8B-B14F-4D97-AF65-F5344CB8AC3E}">
        <p14:creationId xmlns:p14="http://schemas.microsoft.com/office/powerpoint/2010/main" val="3566551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Whom do we serve?</a:t>
            </a:r>
            <a:br>
              <a:rPr lang="en-US"/>
            </a:br>
            <a:endParaRPr lang="en-US"/>
          </a:p>
        </p:txBody>
      </p:sp>
      <p:sp>
        <p:nvSpPr>
          <p:cNvPr id="3" name="Content Placeholder 2"/>
          <p:cNvSpPr>
            <a:spLocks noGrp="1"/>
          </p:cNvSpPr>
          <p:nvPr>
            <p:ph idx="1"/>
          </p:nvPr>
        </p:nvSpPr>
        <p:spPr/>
        <p:txBody>
          <a:bodyPr>
            <a:normAutofit fontScale="85000" lnSpcReduction="20000"/>
          </a:bodyPr>
          <a:lstStyle/>
          <a:p>
            <a:r>
              <a:rPr lang="en-US"/>
              <a:t>Climax-Scotts</a:t>
            </a:r>
          </a:p>
          <a:p>
            <a:r>
              <a:rPr lang="en-US"/>
              <a:t>Comstock</a:t>
            </a:r>
          </a:p>
          <a:p>
            <a:r>
              <a:rPr lang="en-US"/>
              <a:t>Galesburg-Augusts</a:t>
            </a:r>
          </a:p>
          <a:p>
            <a:r>
              <a:rPr lang="en-US"/>
              <a:t>Gull Lake</a:t>
            </a:r>
          </a:p>
          <a:p>
            <a:r>
              <a:rPr lang="en-US"/>
              <a:t>Kalamazoo </a:t>
            </a:r>
          </a:p>
          <a:p>
            <a:r>
              <a:rPr lang="en-US"/>
              <a:t>Kalamazoo RESA</a:t>
            </a:r>
          </a:p>
          <a:p>
            <a:r>
              <a:rPr lang="en-US"/>
              <a:t>Parchment</a:t>
            </a:r>
          </a:p>
          <a:p>
            <a:r>
              <a:rPr lang="en-US"/>
              <a:t>Portage</a:t>
            </a:r>
          </a:p>
          <a:p>
            <a:r>
              <a:rPr lang="en-US"/>
              <a:t>Schoolcraft</a:t>
            </a:r>
          </a:p>
          <a:p>
            <a:r>
              <a:rPr lang="en-US"/>
              <a:t>Vicksburg</a:t>
            </a:r>
          </a:p>
        </p:txBody>
      </p:sp>
    </p:spTree>
    <p:extLst>
      <p:ext uri="{BB962C8B-B14F-4D97-AF65-F5344CB8AC3E}">
        <p14:creationId xmlns:p14="http://schemas.microsoft.com/office/powerpoint/2010/main" val="3013378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is our impact?</a:t>
            </a:r>
          </a:p>
        </p:txBody>
      </p:sp>
      <p:sp>
        <p:nvSpPr>
          <p:cNvPr id="3" name="Content Placeholder 2"/>
          <p:cNvSpPr>
            <a:spLocks noGrp="1"/>
          </p:cNvSpPr>
          <p:nvPr>
            <p:ph sz="half" idx="1"/>
          </p:nvPr>
        </p:nvSpPr>
        <p:spPr/>
        <p:txBody>
          <a:bodyPr/>
          <a:lstStyle/>
          <a:p>
            <a:endParaRPr lang="en-US" sz="2400"/>
          </a:p>
          <a:p>
            <a:r>
              <a:rPr lang="en-US" sz="2400"/>
              <a:t>Example 1:  Independent Communication</a:t>
            </a:r>
          </a:p>
          <a:p>
            <a:endParaRPr lang="en-US" sz="2400"/>
          </a:p>
          <a:p>
            <a:r>
              <a:rPr lang="en-US" sz="2400"/>
              <a:t>Example 2:  Sensory Strategy</a:t>
            </a:r>
          </a:p>
          <a:p>
            <a:endParaRPr lang="en-US"/>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727371" y="1919030"/>
            <a:ext cx="3388073" cy="4315337"/>
          </a:xfrm>
        </p:spPr>
      </p:pic>
    </p:spTree>
    <p:extLst>
      <p:ext uri="{BB962C8B-B14F-4D97-AF65-F5344CB8AC3E}">
        <p14:creationId xmlns:p14="http://schemas.microsoft.com/office/powerpoint/2010/main" val="1731909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Why is district representation important?</a:t>
            </a:r>
          </a:p>
        </p:txBody>
      </p:sp>
      <p:sp>
        <p:nvSpPr>
          <p:cNvPr id="3" name="Content Placeholder 2"/>
          <p:cNvSpPr>
            <a:spLocks noGrp="1"/>
          </p:cNvSpPr>
          <p:nvPr>
            <p:ph idx="1"/>
          </p:nvPr>
        </p:nvSpPr>
        <p:spPr/>
        <p:txBody>
          <a:bodyPr>
            <a:normAutofit/>
          </a:bodyPr>
          <a:lstStyle/>
          <a:p>
            <a:pPr marL="0" indent="0">
              <a:buNone/>
            </a:pPr>
            <a:endParaRPr lang="en-US" sz="2800"/>
          </a:p>
          <a:p>
            <a:pPr marL="0" indent="0">
              <a:buNone/>
            </a:pPr>
            <a:endParaRPr lang="en-US" sz="2800"/>
          </a:p>
          <a:p>
            <a:pPr marL="0" indent="0">
              <a:buNone/>
            </a:pPr>
            <a:r>
              <a:rPr lang="en-US" sz="2800"/>
              <a:t>Pro-active implementation of technology to be in compliance of the law</a:t>
            </a:r>
          </a:p>
          <a:p>
            <a:endParaRPr lang="en-US"/>
          </a:p>
          <a:p>
            <a:endParaRPr lang="en-US"/>
          </a:p>
          <a:p>
            <a:endParaRPr lang="en-US"/>
          </a:p>
        </p:txBody>
      </p:sp>
    </p:spTree>
    <p:extLst>
      <p:ext uri="{BB962C8B-B14F-4D97-AF65-F5344CB8AC3E}">
        <p14:creationId xmlns:p14="http://schemas.microsoft.com/office/powerpoint/2010/main" val="4096178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Why is district representation important?</a:t>
            </a:r>
          </a:p>
        </p:txBody>
      </p:sp>
      <p:sp>
        <p:nvSpPr>
          <p:cNvPr id="3" name="Content Placeholder 2"/>
          <p:cNvSpPr>
            <a:spLocks noGrp="1"/>
          </p:cNvSpPr>
          <p:nvPr>
            <p:ph idx="1"/>
          </p:nvPr>
        </p:nvSpPr>
        <p:spPr/>
        <p:txBody>
          <a:bodyPr>
            <a:normAutofit/>
          </a:bodyPr>
          <a:lstStyle/>
          <a:p>
            <a:pPr marL="0" indent="0">
              <a:buNone/>
            </a:pPr>
            <a:endParaRPr lang="en-US" sz="2800"/>
          </a:p>
          <a:p>
            <a:pPr marL="0" indent="0">
              <a:buNone/>
            </a:pPr>
            <a:endParaRPr lang="en-US" sz="2800"/>
          </a:p>
          <a:p>
            <a:pPr marL="0" indent="0">
              <a:buNone/>
            </a:pPr>
            <a:r>
              <a:rPr lang="en-US" sz="2800"/>
              <a:t>Provide guidance to districts throughout AT request process</a:t>
            </a:r>
          </a:p>
        </p:txBody>
      </p:sp>
    </p:spTree>
    <p:extLst>
      <p:ext uri="{BB962C8B-B14F-4D97-AF65-F5344CB8AC3E}">
        <p14:creationId xmlns:p14="http://schemas.microsoft.com/office/powerpoint/2010/main" val="3957656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Why is district representation important?</a:t>
            </a:r>
          </a:p>
        </p:txBody>
      </p:sp>
      <p:sp>
        <p:nvSpPr>
          <p:cNvPr id="3" name="Content Placeholder 2"/>
          <p:cNvSpPr>
            <a:spLocks noGrp="1"/>
          </p:cNvSpPr>
          <p:nvPr>
            <p:ph idx="1"/>
          </p:nvPr>
        </p:nvSpPr>
        <p:spPr/>
        <p:txBody>
          <a:bodyPr>
            <a:normAutofit/>
          </a:bodyPr>
          <a:lstStyle/>
          <a:p>
            <a:pPr marL="0" indent="0">
              <a:buNone/>
            </a:pPr>
            <a:endParaRPr lang="en-US" sz="2800"/>
          </a:p>
          <a:p>
            <a:pPr marL="0" indent="0">
              <a:buNone/>
            </a:pPr>
            <a:endParaRPr lang="en-US" sz="2800"/>
          </a:p>
          <a:p>
            <a:pPr marL="0" indent="0">
              <a:buNone/>
            </a:pPr>
            <a:r>
              <a:rPr lang="en-US" sz="2800"/>
              <a:t>Aid districts in follow-up on the status of a trial or dedicated device </a:t>
            </a:r>
          </a:p>
        </p:txBody>
      </p:sp>
    </p:spTree>
    <p:extLst>
      <p:ext uri="{BB962C8B-B14F-4D97-AF65-F5344CB8AC3E}">
        <p14:creationId xmlns:p14="http://schemas.microsoft.com/office/powerpoint/2010/main" val="3861681610"/>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694</Words>
  <Application>Microsoft Office PowerPoint</Application>
  <PresentationFormat>Widescreen</PresentationFormat>
  <Paragraphs>108</Paragraphs>
  <Slides>15</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Calibri</vt:lpstr>
      <vt:lpstr>Franklin Gothic Book</vt:lpstr>
      <vt:lpstr>Crop</vt:lpstr>
      <vt:lpstr>PowerPoint Presentation</vt:lpstr>
      <vt:lpstr>Our Mission:</vt:lpstr>
      <vt:lpstr>Why does the team exist?</vt:lpstr>
      <vt:lpstr>What do we do?</vt:lpstr>
      <vt:lpstr>Whom do we serve? </vt:lpstr>
      <vt:lpstr>What is our impact?</vt:lpstr>
      <vt:lpstr>Why is district representation important?</vt:lpstr>
      <vt:lpstr>Why is district representation important?</vt:lpstr>
      <vt:lpstr>Why is district representation important?</vt:lpstr>
      <vt:lpstr>Why is district representation important?</vt:lpstr>
      <vt:lpstr>Why is district representation important?</vt:lpstr>
      <vt:lpstr>Which districts currently have representation?</vt:lpstr>
      <vt:lpstr>AT Request Process</vt:lpstr>
      <vt:lpstr>AT Team Recommendations</vt:lpstr>
      <vt:lpstr>District Representation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Andrea Jackson</dc:creator>
  <cp:lastModifiedBy>Andrea Jackson</cp:lastModifiedBy>
  <cp:revision>2</cp:revision>
  <dcterms:modified xsi:type="dcterms:W3CDTF">2017-09-26T17:58:56Z</dcterms:modified>
</cp:coreProperties>
</file>